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30"/>
  </p:notesMasterIdLst>
  <p:sldIdLst>
    <p:sldId id="261" r:id="rId2"/>
    <p:sldId id="262" r:id="rId3"/>
    <p:sldId id="264" r:id="rId4"/>
    <p:sldId id="265" r:id="rId5"/>
    <p:sldId id="273" r:id="rId6"/>
    <p:sldId id="274" r:id="rId7"/>
    <p:sldId id="275" r:id="rId8"/>
    <p:sldId id="278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4" r:id="rId23"/>
    <p:sldId id="295" r:id="rId24"/>
    <p:sldId id="296" r:id="rId25"/>
    <p:sldId id="297" r:id="rId26"/>
    <p:sldId id="298" r:id="rId27"/>
    <p:sldId id="299" r:id="rId28"/>
    <p:sldId id="263" r:id="rId29"/>
  </p:sldIdLst>
  <p:sldSz cx="9144000" cy="6858000" type="screen4x3"/>
  <p:notesSz cx="6858000" cy="9144000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E9E"/>
    <a:srgbClr val="898989"/>
    <a:srgbClr val="E4E7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34"/>
    <p:restoredTop sz="94660"/>
  </p:normalViewPr>
  <p:slideViewPr>
    <p:cSldViewPr snapToObjects="1">
      <p:cViewPr varScale="1">
        <p:scale>
          <a:sx n="108" d="100"/>
          <a:sy n="108" d="100"/>
        </p:scale>
        <p:origin x="130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E7E6C-C14B-4F9B-A779-D0E7FCA0A5A3}" type="datetimeFigureOut">
              <a:rPr lang="de-DE" smtClean="0"/>
              <a:pPr/>
              <a:t>31.01.2018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B92927-404F-433C-B74E-4E3D0364293B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1529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92927-404F-433C-B74E-4E3D0364293B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1051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92927-404F-433C-B74E-4E3D0364293B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6738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92927-404F-433C-B74E-4E3D0364293B}" type="slidenum">
              <a:rPr lang="de-DE" smtClean="0"/>
              <a:pPr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9656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92927-404F-433C-B74E-4E3D0364293B}" type="slidenum">
              <a:rPr lang="de-DE" smtClean="0"/>
              <a:pPr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0814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39750" y="2958839"/>
            <a:ext cx="8064500" cy="1081537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4326126"/>
            <a:ext cx="6400800" cy="114302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9A177-1BA7-ED4A-88BD-F215CC2D26D0}" type="datetime1">
              <a:rPr lang="de-DE" smtClean="0"/>
              <a:t>31.01.2018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7" name="Picture 2" descr="D:\serv\public\EigeneDateien\Ingo.BdR\080_InternerBereich\2-Markenzeichen\2a-BdR-Basis\BDR-LOGO-Basis-300-opt.jp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2592" y="0"/>
            <a:ext cx="2531408" cy="2130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22974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750" y="260350"/>
            <a:ext cx="8064500" cy="864394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EB31F-33FE-1248-87F5-8AF55E120C16}" type="datetime1">
              <a:rPr lang="de-DE" smtClean="0"/>
              <a:t>31.01.2018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Textplatzhalter 2"/>
          <p:cNvSpPr>
            <a:spLocks noGrp="1"/>
          </p:cNvSpPr>
          <p:nvPr>
            <p:ph idx="1"/>
          </p:nvPr>
        </p:nvSpPr>
        <p:spPr>
          <a:xfrm>
            <a:off x="539750" y="1196752"/>
            <a:ext cx="8064500" cy="492941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407997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39750" y="2320506"/>
            <a:ext cx="8064500" cy="3805657"/>
          </a:xfrm>
        </p:spPr>
        <p:txBody>
          <a:bodyPr/>
          <a:lstStyle>
            <a:lvl1pPr>
              <a:spcBef>
                <a:spcPts val="500"/>
              </a:spcBef>
              <a:spcAft>
                <a:spcPts val="500"/>
              </a:spcAft>
              <a:defRPr sz="2400"/>
            </a:lvl1pPr>
            <a:lvl2pPr>
              <a:spcBef>
                <a:spcPts val="500"/>
              </a:spcBef>
              <a:spcAft>
                <a:spcPts val="500"/>
              </a:spcAft>
              <a:defRPr sz="2400"/>
            </a:lvl2pPr>
            <a:lvl3pPr>
              <a:spcBef>
                <a:spcPts val="500"/>
              </a:spcBef>
              <a:spcAft>
                <a:spcPts val="500"/>
              </a:spcAft>
              <a:defRPr sz="2400"/>
            </a:lvl3pPr>
            <a:lvl4pPr>
              <a:spcBef>
                <a:spcPts val="500"/>
              </a:spcBef>
              <a:spcAft>
                <a:spcPts val="500"/>
              </a:spcAft>
              <a:defRPr sz="2400"/>
            </a:lvl4pPr>
            <a:lvl5pPr>
              <a:spcBef>
                <a:spcPts val="500"/>
              </a:spcBef>
              <a:spcAft>
                <a:spcPts val="500"/>
              </a:spcAft>
              <a:defRPr sz="2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38F6-3D9F-E249-B212-62991A0224F8}" type="datetime1">
              <a:rPr lang="de-DE" smtClean="0"/>
              <a:t>31.01.2018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7" name="Inhaltsplatzhalter 2"/>
          <p:cNvSpPr>
            <a:spLocks noGrp="1"/>
          </p:cNvSpPr>
          <p:nvPr>
            <p:ph idx="13" hasCustomPrompt="1"/>
          </p:nvPr>
        </p:nvSpPr>
        <p:spPr>
          <a:xfrm>
            <a:off x="539750" y="1557338"/>
            <a:ext cx="8064500" cy="763169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rgbClr val="014E9E"/>
                </a:solidFill>
              </a:defRPr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de-DE" dirty="0"/>
              <a:t>Überschrift</a:t>
            </a:r>
          </a:p>
        </p:txBody>
      </p:sp>
    </p:spTree>
    <p:extLst>
      <p:ext uri="{BB962C8B-B14F-4D97-AF65-F5344CB8AC3E}">
        <p14:creationId xmlns:p14="http://schemas.microsoft.com/office/powerpoint/2010/main" val="141141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65387" y="3429000"/>
            <a:ext cx="7438863" cy="23399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165386" y="2906713"/>
            <a:ext cx="7438863" cy="5222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9AB81-6B6F-F244-8D91-CD249FD905B0}" type="datetime1">
              <a:rPr lang="de-DE" smtClean="0"/>
              <a:t>31.01.2018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7" name="Picture 2" descr="D:\serv\public\EigeneDateien\Ingo.BdR\080_InternerBereich\2-Markenzeichen\2a-BdR-Basis\BDR-LOGO-Basis-300-opt.jp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2592" y="0"/>
            <a:ext cx="2531408" cy="2130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46654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39750" y="1557338"/>
            <a:ext cx="3956050" cy="456882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557338"/>
            <a:ext cx="3956050" cy="456882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8B49-FDAD-3E46-B50A-1091BDF3C486}" type="datetime1">
              <a:rPr lang="de-DE" smtClean="0"/>
              <a:t>31.01.2018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0517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39750" y="1562668"/>
            <a:ext cx="3957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39750" y="2202429"/>
            <a:ext cx="3957638" cy="392373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62668"/>
            <a:ext cx="39592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202429"/>
            <a:ext cx="3959225" cy="392373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F0AE0-8E06-7B42-8157-FCAC82998412}" type="datetime1">
              <a:rPr lang="de-DE" smtClean="0"/>
              <a:t>31.01.2018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481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4F06C-0307-0B49-B4EE-0F2876FF8742}" type="datetime1">
              <a:rPr lang="de-DE" smtClean="0"/>
              <a:t>31.01.2018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06666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41AB3-2E1A-AF46-912F-374DECFC0796}" type="datetime1">
              <a:rPr lang="de-DE" smtClean="0"/>
              <a:t>31.01.2018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5643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750" y="273050"/>
            <a:ext cx="2925763" cy="1162050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029200" cy="5853113"/>
          </a:xfrm>
        </p:spPr>
        <p:txBody>
          <a:bodyPr>
            <a:normAutofit/>
          </a:bodyPr>
          <a:lstStyle>
            <a:lvl1pPr>
              <a:defRPr sz="2400" baseline="0"/>
            </a:lvl1pPr>
            <a:lvl2pPr>
              <a:defRPr sz="2400" baseline="0"/>
            </a:lvl2pPr>
            <a:lvl3pPr>
              <a:defRPr sz="2400" baseline="0"/>
            </a:lvl3pPr>
            <a:lvl4pPr>
              <a:defRPr sz="2400" baseline="0"/>
            </a:lvl4pPr>
            <a:lvl5pPr>
              <a:defRPr sz="2400" baseline="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39750" y="1557338"/>
            <a:ext cx="2925763" cy="45688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B7B18-B16C-D545-B247-A6EFD7FAECF1}" type="datetime1">
              <a:rPr lang="de-DE" smtClean="0"/>
              <a:t>31.01.2018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0445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 flipV="1">
            <a:off x="0" y="2477802"/>
            <a:ext cx="9144000" cy="64405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E4E7F0"/>
              </a:gs>
            </a:gsLst>
            <a:lin ang="540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0" y="2477802"/>
            <a:ext cx="9144000" cy="3687578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dirty="0"/>
              <a:t>Bild auf Platzhalter ziehen oder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39750" y="1557338"/>
            <a:ext cx="8064500" cy="86352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01EF4-89DF-BE47-B02A-3390C7E8DDF1}" type="datetime1">
              <a:rPr lang="de-DE" smtClean="0"/>
              <a:t>31.01.2018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1" name="Titelplatzhalter 1"/>
          <p:cNvSpPr>
            <a:spLocks noGrp="1"/>
          </p:cNvSpPr>
          <p:nvPr>
            <p:ph type="title"/>
          </p:nvPr>
        </p:nvSpPr>
        <p:spPr>
          <a:xfrm>
            <a:off x="539750" y="260350"/>
            <a:ext cx="8064500" cy="115728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341479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0" y="6198783"/>
            <a:ext cx="9144000" cy="659217"/>
          </a:xfrm>
          <a:prstGeom prst="rect">
            <a:avLst/>
          </a:prstGeom>
          <a:solidFill>
            <a:srgbClr val="E4E7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39750" y="260350"/>
            <a:ext cx="8064500" cy="115728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39750" y="1557338"/>
            <a:ext cx="8064500" cy="456882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165388" y="6545321"/>
            <a:ext cx="886262" cy="26805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0D3FA9BE-A2EE-D44E-A05A-B10A84A1B371}" type="datetime1">
              <a:rPr lang="de-DE" smtClean="0"/>
              <a:t>31.01.2018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051650" y="6545321"/>
            <a:ext cx="5544770" cy="26805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7596420" y="6545321"/>
            <a:ext cx="1007830" cy="26805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9808A14F-09D9-264C-A945-AC73BB350756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8" name="Bild 7" descr="BDR-LOGO-Basis-RGB-opt.png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35" y="6198782"/>
            <a:ext cx="793502" cy="659217"/>
          </a:xfrm>
          <a:prstGeom prst="rect">
            <a:avLst/>
          </a:prstGeom>
        </p:spPr>
      </p:pic>
      <p:sp>
        <p:nvSpPr>
          <p:cNvPr id="10" name="Rechteck 9"/>
          <p:cNvSpPr/>
          <p:nvPr userDrawn="1"/>
        </p:nvSpPr>
        <p:spPr>
          <a:xfrm>
            <a:off x="2051650" y="6309320"/>
            <a:ext cx="554477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l"/>
            <a:r>
              <a:rPr lang="de-DE" sz="1400" b="1" dirty="0">
                <a:solidFill>
                  <a:srgbClr val="014E9E"/>
                </a:solidFill>
              </a:rPr>
              <a:t>Rückenfit an der frischen Luft</a:t>
            </a:r>
          </a:p>
        </p:txBody>
      </p:sp>
    </p:spTree>
    <p:extLst>
      <p:ext uri="{BB962C8B-B14F-4D97-AF65-F5344CB8AC3E}">
        <p14:creationId xmlns:p14="http://schemas.microsoft.com/office/powerpoint/2010/main" val="3320114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2400" b="1" kern="1200">
          <a:solidFill>
            <a:srgbClr val="014E9E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8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pos="340" userDrawn="1">
          <p15:clr>
            <a:srgbClr val="F26B43"/>
          </p15:clr>
        </p15:guide>
        <p15:guide id="4" pos="5420" userDrawn="1">
          <p15:clr>
            <a:srgbClr val="F26B43"/>
          </p15:clr>
        </p15:guide>
        <p15:guide id="5" orient="horz" pos="3793" userDrawn="1">
          <p15:clr>
            <a:srgbClr val="F26B43"/>
          </p15:clr>
        </p15:guide>
        <p15:guide id="6" orient="horz" pos="164" userDrawn="1">
          <p15:clr>
            <a:srgbClr val="F26B43"/>
          </p15:clr>
        </p15:guide>
        <p15:guide id="7" orient="horz" pos="98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Rückenfit an der frischen Luft</a:t>
            </a:r>
            <a:br>
              <a:rPr lang="de-DE" dirty="0"/>
            </a:b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Ihre Referentin: Maria Musterfrau</a:t>
            </a:r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70" y="692620"/>
            <a:ext cx="3209589" cy="11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51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Die Inhalte in der Übersicht: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Tag der Rückengesundheit</a:t>
            </a:r>
          </a:p>
          <a:p>
            <a:r>
              <a:rPr lang="de-DE" dirty="0"/>
              <a:t>Vorteile der Bewegung für die allgemeine Gesundheit</a:t>
            </a:r>
          </a:p>
          <a:p>
            <a:r>
              <a:rPr lang="de-DE" dirty="0"/>
              <a:t>Vorteile der Bewegung für die Rückengesundheit</a:t>
            </a:r>
          </a:p>
          <a:p>
            <a:r>
              <a:rPr lang="de-DE" dirty="0"/>
              <a:t>Vorteile der Bewegung an der frischen Luft</a:t>
            </a:r>
          </a:p>
          <a:p>
            <a:r>
              <a:rPr lang="de-DE" dirty="0"/>
              <a:t>Beispiele für Bewegungsaktivitäten in der Natur</a:t>
            </a:r>
          </a:p>
          <a:p>
            <a:r>
              <a:rPr lang="de-DE" dirty="0"/>
              <a:t>Fazit „Rückenfit an der frischen Luft“</a:t>
            </a:r>
          </a:p>
        </p:txBody>
      </p:sp>
    </p:spTree>
    <p:extLst>
      <p:ext uri="{BB962C8B-B14F-4D97-AF65-F5344CB8AC3E}">
        <p14:creationId xmlns:p14="http://schemas.microsoft.com/office/powerpoint/2010/main" val="606971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750" y="260350"/>
            <a:ext cx="8064500" cy="576362"/>
          </a:xfrm>
        </p:spPr>
        <p:txBody>
          <a:bodyPr/>
          <a:lstStyle/>
          <a:p>
            <a:r>
              <a:rPr lang="de-DE" dirty="0"/>
              <a:t>Tag der Rückengesundheit am 15.März 2018</a:t>
            </a:r>
          </a:p>
        </p:txBody>
      </p:sp>
      <p:pic>
        <p:nvPicPr>
          <p:cNvPr id="10" name="Bild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165304"/>
          </a:xfrm>
          <a:prstGeom prst="rect">
            <a:avLst/>
          </a:prstGeom>
        </p:spPr>
      </p:pic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39750" y="1628800"/>
            <a:ext cx="8064500" cy="10081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b="1" dirty="0">
                <a:solidFill>
                  <a:schemeClr val="bg1"/>
                </a:solidFill>
              </a:rPr>
              <a:t>Veranstalter: – Bundesverband deutscher Rückenschulen (</a:t>
            </a:r>
            <a:r>
              <a:rPr lang="de-DE" b="1" dirty="0" err="1">
                <a:solidFill>
                  <a:schemeClr val="bg1"/>
                </a:solidFill>
              </a:rPr>
              <a:t>BdR</a:t>
            </a:r>
            <a:r>
              <a:rPr lang="de-DE" b="1" dirty="0">
                <a:solidFill>
                  <a:schemeClr val="bg1"/>
                </a:solidFill>
              </a:rPr>
              <a:t>)</a:t>
            </a:r>
            <a:br>
              <a:rPr lang="de-DE" b="1" dirty="0">
                <a:solidFill>
                  <a:schemeClr val="bg1"/>
                </a:solidFill>
              </a:rPr>
            </a:br>
            <a:r>
              <a:rPr lang="de-DE" b="1" dirty="0">
                <a:solidFill>
                  <a:schemeClr val="bg1"/>
                </a:solidFill>
              </a:rPr>
              <a:t>– Aktion Gesunder Rücken (AGR)</a:t>
            </a:r>
          </a:p>
        </p:txBody>
      </p:sp>
    </p:spTree>
    <p:extLst>
      <p:ext uri="{BB962C8B-B14F-4D97-AF65-F5344CB8AC3E}">
        <p14:creationId xmlns:p14="http://schemas.microsoft.com/office/powerpoint/2010/main" val="2142836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für die allgemeine Gesundheit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4</a:t>
            </a:fld>
            <a:endParaRPr lang="de-DE"/>
          </a:p>
        </p:txBody>
      </p:sp>
      <p:pic>
        <p:nvPicPr>
          <p:cNvPr id="5" name="Bild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872" y="980728"/>
            <a:ext cx="2262249" cy="4896544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539750" y="1016717"/>
            <a:ext cx="237606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50" dirty="0"/>
              <a:t>Geringes Schlaganfallrisiko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539750" y="1314943"/>
            <a:ext cx="237606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50"/>
              <a:t>Stressminderung</a:t>
            </a:r>
            <a:endParaRPr lang="de-DE" sz="1050" dirty="0"/>
          </a:p>
        </p:txBody>
      </p:sp>
      <p:sp>
        <p:nvSpPr>
          <p:cNvPr id="9" name="Textfeld 8"/>
          <p:cNvSpPr txBox="1"/>
          <p:nvPr/>
        </p:nvSpPr>
        <p:spPr>
          <a:xfrm>
            <a:off x="539750" y="2153206"/>
            <a:ext cx="309614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50" dirty="0"/>
              <a:t>Verzögerung des altersbedingten Muskelschwunds</a:t>
            </a:r>
          </a:p>
        </p:txBody>
      </p:sp>
      <p:sp>
        <p:nvSpPr>
          <p:cNvPr id="10" name="Textfeld 9"/>
          <p:cNvSpPr txBox="1"/>
          <p:nvPr/>
        </p:nvSpPr>
        <p:spPr>
          <a:xfrm>
            <a:off x="539750" y="1859823"/>
            <a:ext cx="309614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50"/>
              <a:t>Vorbeugung </a:t>
            </a:r>
            <a:r>
              <a:rPr lang="de-DE" sz="1050" dirty="0"/>
              <a:t>gegen erhöhten Blutdruck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539750" y="2504920"/>
            <a:ext cx="309614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50" dirty="0"/>
              <a:t>Wirkt Diabetes mellitus Typ </a:t>
            </a:r>
            <a:r>
              <a:rPr lang="de-DE" sz="1050"/>
              <a:t>2 entgegen</a:t>
            </a:r>
            <a:endParaRPr lang="de-DE" sz="1050" dirty="0"/>
          </a:p>
        </p:txBody>
      </p:sp>
      <p:sp>
        <p:nvSpPr>
          <p:cNvPr id="12" name="Textfeld 11"/>
          <p:cNvSpPr txBox="1"/>
          <p:nvPr/>
        </p:nvSpPr>
        <p:spPr>
          <a:xfrm>
            <a:off x="539750" y="3251353"/>
            <a:ext cx="309614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50" dirty="0"/>
              <a:t>Verbesserte Libido</a:t>
            </a:r>
          </a:p>
        </p:txBody>
      </p:sp>
      <p:sp>
        <p:nvSpPr>
          <p:cNvPr id="13" name="Textfeld 12"/>
          <p:cNvSpPr txBox="1"/>
          <p:nvPr/>
        </p:nvSpPr>
        <p:spPr>
          <a:xfrm>
            <a:off x="539750" y="3569090"/>
            <a:ext cx="3096146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50" dirty="0"/>
              <a:t>Erhalt der Knochenstruktur </a:t>
            </a:r>
            <a:r>
              <a:rPr lang="de-DE" sz="1050"/>
              <a:t>und </a:t>
            </a:r>
            <a:br>
              <a:rPr lang="de-DE" sz="1050"/>
            </a:br>
            <a:r>
              <a:rPr lang="de-DE" sz="1050"/>
              <a:t>vermindertes </a:t>
            </a:r>
            <a:r>
              <a:rPr lang="de-DE" sz="1050" dirty="0"/>
              <a:t>Risiko </a:t>
            </a:r>
            <a:r>
              <a:rPr lang="de-DE" sz="1050"/>
              <a:t>von Osteoporose</a:t>
            </a:r>
            <a:endParaRPr lang="de-DE" sz="1050" dirty="0"/>
          </a:p>
        </p:txBody>
      </p:sp>
      <p:sp>
        <p:nvSpPr>
          <p:cNvPr id="14" name="Textfeld 13"/>
          <p:cNvSpPr txBox="1"/>
          <p:nvPr/>
        </p:nvSpPr>
        <p:spPr>
          <a:xfrm>
            <a:off x="539750" y="4121298"/>
            <a:ext cx="309614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50" dirty="0"/>
              <a:t>Erhalt </a:t>
            </a:r>
            <a:r>
              <a:rPr lang="de-DE" sz="1050"/>
              <a:t>der Gelenkbeweglichkeit</a:t>
            </a:r>
            <a:endParaRPr lang="de-DE" sz="1050" dirty="0"/>
          </a:p>
        </p:txBody>
      </p:sp>
      <p:sp>
        <p:nvSpPr>
          <p:cNvPr id="15" name="Textfeld 14"/>
          <p:cNvSpPr txBox="1"/>
          <p:nvPr/>
        </p:nvSpPr>
        <p:spPr>
          <a:xfrm>
            <a:off x="539750" y="4661872"/>
            <a:ext cx="3096146" cy="113107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50" dirty="0"/>
              <a:t>ALLGEMEIN:</a:t>
            </a:r>
          </a:p>
          <a:p>
            <a:pPr marL="171450" indent="-171450">
              <a:buFont typeface="Arial" charset="0"/>
              <a:buChar char="•"/>
            </a:pPr>
            <a:r>
              <a:rPr lang="de-DE" sz="1050" dirty="0"/>
              <a:t>Erhöhtes Wohlbefinden</a:t>
            </a:r>
          </a:p>
          <a:p>
            <a:pPr marL="171450" indent="-171450">
              <a:buFont typeface="Arial" charset="0"/>
              <a:buChar char="•"/>
            </a:pPr>
            <a:r>
              <a:rPr lang="de-DE" sz="1050" dirty="0"/>
              <a:t>Besserer Schlaf</a:t>
            </a:r>
          </a:p>
          <a:p>
            <a:pPr marL="171450" indent="-171450">
              <a:buFont typeface="Arial" charset="0"/>
              <a:buChar char="•"/>
            </a:pPr>
            <a:r>
              <a:rPr lang="de-DE" sz="1050" dirty="0"/>
              <a:t>Verringerte Gefahr von Altersbedingten Stürzen</a:t>
            </a:r>
          </a:p>
          <a:p>
            <a:pPr marL="171450" indent="-171450">
              <a:buFont typeface="Arial" charset="0"/>
              <a:buChar char="•"/>
            </a:pPr>
            <a:r>
              <a:rPr lang="de-DE" sz="1050" dirty="0"/>
              <a:t>Gestärkte Immunabwehr</a:t>
            </a:r>
          </a:p>
          <a:p>
            <a:pPr marL="171450" indent="-171450">
              <a:buFont typeface="Arial" charset="0"/>
              <a:buChar char="•"/>
            </a:pPr>
            <a:r>
              <a:rPr lang="de-DE" sz="1050" dirty="0"/>
              <a:t>Größeres Selbstbewusstsein </a:t>
            </a:r>
          </a:p>
          <a:p>
            <a:pPr marL="171450" indent="-171450">
              <a:buFont typeface="Arial" charset="0"/>
              <a:buChar char="•"/>
            </a:pPr>
            <a:r>
              <a:rPr lang="de-DE" sz="1050" dirty="0"/>
              <a:t>Verzögerter Alterungsprozess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5004048" y="1011464"/>
            <a:ext cx="3600202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DE" sz="1050" dirty="0"/>
              <a:t>Hilft gegen Depressionen und Angststörungen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6228184" y="2159541"/>
            <a:ext cx="237606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DE" sz="1050" dirty="0"/>
              <a:t>Verbesserung der Herzfunktion</a:t>
            </a:r>
          </a:p>
        </p:txBody>
      </p:sp>
      <p:sp>
        <p:nvSpPr>
          <p:cNvPr id="21" name="Textfeld 20"/>
          <p:cNvSpPr txBox="1"/>
          <p:nvPr/>
        </p:nvSpPr>
        <p:spPr>
          <a:xfrm>
            <a:off x="6228184" y="2489178"/>
            <a:ext cx="2376066" cy="4847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DE" sz="1050" dirty="0"/>
              <a:t>Geringeres Erkrankungsrisiko für</a:t>
            </a:r>
          </a:p>
          <a:p>
            <a:pPr algn="r"/>
            <a:r>
              <a:rPr lang="de-DE" sz="1050" dirty="0"/>
              <a:t>Brustkrebs</a:t>
            </a:r>
          </a:p>
          <a:p>
            <a:pPr algn="r"/>
            <a:r>
              <a:rPr lang="de-DE" sz="1050" dirty="0"/>
              <a:t>Darmkrebs </a:t>
            </a:r>
          </a:p>
        </p:txBody>
      </p:sp>
      <p:sp>
        <p:nvSpPr>
          <p:cNvPr id="22" name="Textfeld 21"/>
          <p:cNvSpPr txBox="1"/>
          <p:nvPr/>
        </p:nvSpPr>
        <p:spPr>
          <a:xfrm>
            <a:off x="6228184" y="2987836"/>
            <a:ext cx="237606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DE" sz="1050"/>
              <a:t>Geregeltere Verdauung</a:t>
            </a:r>
            <a:endParaRPr lang="de-DE" sz="1050" dirty="0"/>
          </a:p>
        </p:txBody>
      </p:sp>
      <p:sp>
        <p:nvSpPr>
          <p:cNvPr id="24" name="Textfeld 23"/>
          <p:cNvSpPr txBox="1"/>
          <p:nvPr/>
        </p:nvSpPr>
        <p:spPr>
          <a:xfrm>
            <a:off x="6228184" y="3717497"/>
            <a:ext cx="237606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DE" sz="1050" dirty="0"/>
              <a:t>Verbesserte Blutzirkulation</a:t>
            </a:r>
          </a:p>
        </p:txBody>
      </p:sp>
      <p:sp>
        <p:nvSpPr>
          <p:cNvPr id="25" name="Textfeld 24"/>
          <p:cNvSpPr txBox="1"/>
          <p:nvPr/>
        </p:nvSpPr>
        <p:spPr>
          <a:xfrm>
            <a:off x="3419872" y="5924653"/>
            <a:ext cx="518437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DE" sz="800" i="1" dirty="0"/>
              <a:t>Quelle: Glenn C. Rowe, </a:t>
            </a:r>
            <a:r>
              <a:rPr lang="de-DE" sz="800" i="1" dirty="0" err="1"/>
              <a:t>Zolt</a:t>
            </a:r>
            <a:r>
              <a:rPr lang="de-DE" sz="800" i="1" dirty="0"/>
              <a:t> </a:t>
            </a:r>
            <a:r>
              <a:rPr lang="de-DE" sz="800" i="1" dirty="0" err="1"/>
              <a:t>Arany</a:t>
            </a:r>
            <a:r>
              <a:rPr lang="de-DE" sz="800" i="1" dirty="0"/>
              <a:t>, „</a:t>
            </a:r>
            <a:r>
              <a:rPr lang="de-DE" sz="800" i="1" dirty="0" err="1"/>
              <a:t>Running</a:t>
            </a:r>
            <a:r>
              <a:rPr lang="de-DE" sz="800" i="1" dirty="0"/>
              <a:t> Forward: New Frontiers in </a:t>
            </a:r>
            <a:r>
              <a:rPr lang="de-DE" sz="800" i="1" dirty="0" err="1"/>
              <a:t>Endurance</a:t>
            </a:r>
            <a:r>
              <a:rPr lang="de-DE" sz="800" i="1" dirty="0"/>
              <a:t> </a:t>
            </a:r>
            <a:r>
              <a:rPr lang="de-DE" sz="800" i="1" dirty="0" err="1"/>
              <a:t>Exercises</a:t>
            </a:r>
            <a:r>
              <a:rPr lang="de-DE" sz="800" i="1" dirty="0"/>
              <a:t> </a:t>
            </a:r>
            <a:r>
              <a:rPr lang="de-DE" sz="800" i="1" dirty="0" err="1"/>
              <a:t>Biology</a:t>
            </a:r>
            <a:r>
              <a:rPr lang="de-DE" sz="800" i="1" dirty="0"/>
              <a:t>“</a:t>
            </a:r>
          </a:p>
        </p:txBody>
      </p:sp>
      <p:cxnSp>
        <p:nvCxnSpPr>
          <p:cNvPr id="27" name="Gerade Verbindung mit Pfeil 26"/>
          <p:cNvCxnSpPr/>
          <p:nvPr/>
        </p:nvCxnSpPr>
        <p:spPr>
          <a:xfrm>
            <a:off x="539750" y="1196752"/>
            <a:ext cx="3672210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/>
          <p:nvPr/>
        </p:nvCxnSpPr>
        <p:spPr>
          <a:xfrm>
            <a:off x="539750" y="1484784"/>
            <a:ext cx="3672210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/>
          <p:nvPr/>
        </p:nvCxnSpPr>
        <p:spPr>
          <a:xfrm>
            <a:off x="539750" y="2036692"/>
            <a:ext cx="3672210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/>
          <p:nvPr/>
        </p:nvCxnSpPr>
        <p:spPr>
          <a:xfrm>
            <a:off x="539750" y="2334509"/>
            <a:ext cx="3384178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Gerade Verbindung mit Pfeil 38"/>
          <p:cNvCxnSpPr/>
          <p:nvPr/>
        </p:nvCxnSpPr>
        <p:spPr>
          <a:xfrm>
            <a:off x="539750" y="2686886"/>
            <a:ext cx="3960242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/>
          <p:nvPr/>
        </p:nvCxnSpPr>
        <p:spPr>
          <a:xfrm>
            <a:off x="539750" y="3429000"/>
            <a:ext cx="3960242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/>
          <p:nvPr/>
        </p:nvCxnSpPr>
        <p:spPr>
          <a:xfrm>
            <a:off x="539750" y="3911326"/>
            <a:ext cx="3744218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/>
          <p:nvPr/>
        </p:nvCxnSpPr>
        <p:spPr>
          <a:xfrm>
            <a:off x="539750" y="4306572"/>
            <a:ext cx="3744218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/>
          <p:nvPr/>
        </p:nvCxnSpPr>
        <p:spPr>
          <a:xfrm flipH="1">
            <a:off x="4860032" y="1189674"/>
            <a:ext cx="3744218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Gerade Verbindung mit Pfeil 60"/>
          <p:cNvCxnSpPr/>
          <p:nvPr/>
        </p:nvCxnSpPr>
        <p:spPr>
          <a:xfrm flipH="1">
            <a:off x="4716016" y="2338230"/>
            <a:ext cx="3888234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Gerade Verbindung mit Pfeil 64"/>
          <p:cNvCxnSpPr/>
          <p:nvPr/>
        </p:nvCxnSpPr>
        <p:spPr>
          <a:xfrm flipH="1">
            <a:off x="4716016" y="3173110"/>
            <a:ext cx="3888234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Gewinkelte Verbindung 68"/>
          <p:cNvCxnSpPr/>
          <p:nvPr/>
        </p:nvCxnSpPr>
        <p:spPr>
          <a:xfrm rot="10800000">
            <a:off x="4716016" y="2486907"/>
            <a:ext cx="3168352" cy="243913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Gerade Verbindung mit Pfeil 82"/>
          <p:cNvCxnSpPr/>
          <p:nvPr/>
        </p:nvCxnSpPr>
        <p:spPr>
          <a:xfrm flipH="1">
            <a:off x="4716016" y="3905379"/>
            <a:ext cx="3888234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/>
          <p:nvPr/>
        </p:nvCxnSpPr>
        <p:spPr>
          <a:xfrm flipH="1">
            <a:off x="4716016" y="2898977"/>
            <a:ext cx="3168352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Textfeld 48"/>
          <p:cNvSpPr txBox="1"/>
          <p:nvPr/>
        </p:nvSpPr>
        <p:spPr>
          <a:xfrm>
            <a:off x="6228184" y="1858959"/>
            <a:ext cx="2376066" cy="1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de-DE" sz="1050" dirty="0"/>
              <a:t>Gesteigerte Ausdauer</a:t>
            </a:r>
          </a:p>
        </p:txBody>
      </p:sp>
      <p:cxnSp>
        <p:nvCxnSpPr>
          <p:cNvPr id="51" name="Gerade Verbindung mit Pfeil 50"/>
          <p:cNvCxnSpPr/>
          <p:nvPr/>
        </p:nvCxnSpPr>
        <p:spPr>
          <a:xfrm flipH="1">
            <a:off x="4716016" y="2044233"/>
            <a:ext cx="3888234" cy="0"/>
          </a:xfrm>
          <a:prstGeom prst="straightConnector1">
            <a:avLst/>
          </a:prstGeom>
          <a:ln w="19050">
            <a:solidFill>
              <a:schemeClr val="accent3"/>
            </a:solidFill>
            <a:headEnd type="none"/>
            <a:tailEnd type="oval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8720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für die allgemeine Gesundheit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5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432"/>
              </a:spcBef>
              <a:buNone/>
            </a:pPr>
            <a:r>
              <a:rPr lang="de-DE" dirty="0"/>
              <a:t>Ökonomisierung der Herztätigkeit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Ruheherzfrequenz 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Schlagvolumen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Ruheblutdruck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Herzdurchblutung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Periphere Durchblutung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endParaRPr lang="de-DE" dirty="0"/>
          </a:p>
        </p:txBody>
      </p:sp>
      <p:pic>
        <p:nvPicPr>
          <p:cNvPr id="8" name="pasted-image.pdf"/>
          <p:cNvPicPr>
            <a:picLocks noChangeAspect="1"/>
          </p:cNvPicPr>
          <p:nvPr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628800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132856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pasted-image.pdf"/>
          <p:cNvPicPr>
            <a:picLocks noChangeAspect="1"/>
          </p:cNvPicPr>
          <p:nvPr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636912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140968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645024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Bild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120" y="620687"/>
            <a:ext cx="1806194" cy="538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7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für die allgemeine Gesundheit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6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432"/>
              </a:spcBef>
              <a:buNone/>
            </a:pPr>
            <a:r>
              <a:rPr lang="de-DE" dirty="0"/>
              <a:t>Verbessern der Blutwerte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HDL-Cholesterin 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LDL-Cholesterin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 err="1"/>
              <a:t>Triglyzeride</a:t>
            </a:r>
            <a:endParaRPr lang="de-DE" dirty="0"/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Harmonisierung des Insulinspiegels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Sauerstoffaufnahme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Risiko für Gallensteine</a:t>
            </a:r>
          </a:p>
        </p:txBody>
      </p:sp>
      <p:pic>
        <p:nvPicPr>
          <p:cNvPr id="13" name="pasted-image.pdf"/>
          <p:cNvPicPr>
            <a:picLocks noChangeAspect="1"/>
          </p:cNvPicPr>
          <p:nvPr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138999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628800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" name="pasted-image.pdf"/>
          <p:cNvPicPr>
            <a:picLocks noChangeAspect="1"/>
          </p:cNvPicPr>
          <p:nvPr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649198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159397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7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669596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4179794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9" name="Bild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120" y="620687"/>
            <a:ext cx="1806194" cy="538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762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für die allgemeine Gesundheit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7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432"/>
              </a:spcBef>
              <a:buNone/>
            </a:pPr>
            <a:r>
              <a:rPr lang="de-DE" dirty="0"/>
              <a:t>Verbessern der Körperzusammensetzung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Körperfettanteil 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Körpergewicht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Muskelmasse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Knochendichte</a:t>
            </a:r>
          </a:p>
        </p:txBody>
      </p:sp>
      <p:pic>
        <p:nvPicPr>
          <p:cNvPr id="19" name="Bild 1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120" y="620686"/>
            <a:ext cx="1805597" cy="5382067"/>
          </a:xfrm>
          <a:prstGeom prst="rect">
            <a:avLst/>
          </a:prstGeom>
        </p:spPr>
      </p:pic>
      <p:pic>
        <p:nvPicPr>
          <p:cNvPr id="20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628800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21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138999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22" name="pasted-image.pdf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649198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23" name="pasted-image.pdf"/>
          <p:cNvPicPr>
            <a:picLocks noChangeAspect="1"/>
          </p:cNvPicPr>
          <p:nvPr/>
        </p:nvPicPr>
        <p:blipFill>
          <a:blip r:embed="rId4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159397"/>
            <a:ext cx="436621" cy="43204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45583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für die allgemeine Gesundheit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432"/>
              </a:spcBef>
              <a:buNone/>
            </a:pPr>
            <a:r>
              <a:rPr lang="de-DE" dirty="0"/>
              <a:t>Bewegung steigert die Gehirnleistung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Dopamin – Zufriedenheit, Aufmerksamkeit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Serotonin – Stimmung, Selbstwertgefühl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Noradrenalin – Wachheit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Cortisol – Stressabbau</a:t>
            </a:r>
          </a:p>
          <a:p>
            <a:pPr marL="432000" indent="-432000">
              <a:lnSpc>
                <a:spcPts val="2800"/>
              </a:lnSpc>
              <a:spcBef>
                <a:spcPts val="1200"/>
              </a:spcBef>
            </a:pPr>
            <a:r>
              <a:rPr lang="de-DE" dirty="0"/>
              <a:t>Muskelarbeit produziert Stoffe für das Gehirn</a:t>
            </a:r>
          </a:p>
        </p:txBody>
      </p:sp>
      <p:pic>
        <p:nvPicPr>
          <p:cNvPr id="12" name="pasted-image.pdf"/>
          <p:cNvPicPr>
            <a:picLocks noChangeAspect="1"/>
          </p:cNvPicPr>
          <p:nvPr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1628800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" name="pasted-image.pdf"/>
          <p:cNvPicPr>
            <a:picLocks noChangeAspect="1"/>
          </p:cNvPicPr>
          <p:nvPr/>
        </p:nvPicPr>
        <p:blipFill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170229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pasted-image.pdf"/>
          <p:cNvPicPr>
            <a:picLocks noChangeAspect="1"/>
          </p:cNvPicPr>
          <p:nvPr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142610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" name="pasted-image.pdf"/>
          <p:cNvPicPr>
            <a:picLocks noChangeAspect="1"/>
          </p:cNvPicPr>
          <p:nvPr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2656420"/>
            <a:ext cx="436621" cy="432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Bild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120" y="620687"/>
            <a:ext cx="1806194" cy="5380052"/>
          </a:xfrm>
          <a:prstGeom prst="rect">
            <a:avLst/>
          </a:prstGeom>
        </p:spPr>
      </p:pic>
      <p:pic>
        <p:nvPicPr>
          <p:cNvPr id="16" name="pasted-image.pdf"/>
          <p:cNvPicPr>
            <a:picLocks noChangeAspect="1"/>
          </p:cNvPicPr>
          <p:nvPr/>
        </p:nvPicPr>
        <p:blipFill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645282"/>
            <a:ext cx="436621" cy="43204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809344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550" r="13871" b="4762"/>
          <a:stretch/>
        </p:blipFill>
        <p:spPr>
          <a:xfrm>
            <a:off x="0" y="1556792"/>
            <a:ext cx="9144000" cy="432048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für die Rückengesundheit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9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39750" y="1196753"/>
            <a:ext cx="8064500" cy="1800200"/>
          </a:xfrm>
        </p:spPr>
        <p:txBody>
          <a:bodyPr/>
          <a:lstStyle/>
          <a:p>
            <a:pPr marL="0" indent="0">
              <a:buNone/>
            </a:pPr>
            <a:r>
              <a:rPr lang="de-DE" b="1" dirty="0"/>
              <a:t>Stärkung der physischen Gesundheitsressourcen</a:t>
            </a:r>
          </a:p>
          <a:p>
            <a:r>
              <a:rPr lang="de-DE" dirty="0"/>
              <a:t>Ausdauer, Kraft, Beweglichkeit und Koordination </a:t>
            </a:r>
          </a:p>
        </p:txBody>
      </p:sp>
    </p:spTree>
    <p:extLst>
      <p:ext uri="{BB962C8B-B14F-4D97-AF65-F5344CB8AC3E}">
        <p14:creationId xmlns:p14="http://schemas.microsoft.com/office/powerpoint/2010/main" val="1777724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für die Rückengesundheit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10</a:t>
            </a:fld>
            <a:endParaRPr lang="de-DE" dirty="0"/>
          </a:p>
        </p:txBody>
      </p:sp>
      <p:pic>
        <p:nvPicPr>
          <p:cNvPr id="7" name="radlerin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43688" y="1557338"/>
            <a:ext cx="3760694" cy="4638721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39750" y="1196753"/>
            <a:ext cx="8064500" cy="1656184"/>
          </a:xfrm>
        </p:spPr>
        <p:txBody>
          <a:bodyPr/>
          <a:lstStyle/>
          <a:p>
            <a:pPr marL="0" indent="0">
              <a:buNone/>
            </a:pPr>
            <a:r>
              <a:rPr lang="de-DE" b="1" dirty="0"/>
              <a:t>Verbesserung der psychosozialen Gesundheitsressourcen </a:t>
            </a:r>
          </a:p>
          <a:p>
            <a:pPr marL="0" indent="0">
              <a:buNone/>
            </a:pPr>
            <a:r>
              <a:rPr lang="de-DE" dirty="0"/>
              <a:t>Erleben von </a:t>
            </a:r>
          </a:p>
          <a:p>
            <a:r>
              <a:rPr lang="de-DE" dirty="0"/>
              <a:t>Freude an Bewegung </a:t>
            </a:r>
          </a:p>
          <a:p>
            <a:r>
              <a:rPr lang="de-DE" dirty="0"/>
              <a:t>Entspannung und Erholung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805558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476"/>
            <a:ext cx="9144000" cy="6094828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an der frischen Luft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11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Klimatische Aspekte wie Temperatur, Luftfeuchtigkeit, Luftqualität und Sonne fördern bei angemessener Dosierung die allgemeine Gesundheit.</a:t>
            </a:r>
          </a:p>
        </p:txBody>
      </p:sp>
    </p:spTree>
    <p:extLst>
      <p:ext uri="{BB962C8B-B14F-4D97-AF65-F5344CB8AC3E}">
        <p14:creationId xmlns:p14="http://schemas.microsoft.com/office/powerpoint/2010/main" val="16266640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82"/>
          <a:stretch/>
        </p:blipFill>
        <p:spPr>
          <a:xfrm>
            <a:off x="0" y="-99392"/>
            <a:ext cx="9143999" cy="626469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an der frischen Luft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12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Unter dem Einfluss des Sonnenlichtes entstehen in der Haut Vorstufen </a:t>
            </a:r>
            <a:br>
              <a:rPr lang="de-DE" dirty="0"/>
            </a:br>
            <a:r>
              <a:rPr lang="de-DE" dirty="0"/>
              <a:t>von Vitamin D. Vitamin D ist notwendig für den Knochenaufbau.</a:t>
            </a:r>
          </a:p>
        </p:txBody>
      </p:sp>
    </p:spTree>
    <p:extLst>
      <p:ext uri="{BB962C8B-B14F-4D97-AF65-F5344CB8AC3E}">
        <p14:creationId xmlns:p14="http://schemas.microsoft.com/office/powerpoint/2010/main" val="1995098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165304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an der frischen Luft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13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Die natürlichen Reize für Augen, Ohren und die Haut </a:t>
            </a:r>
            <a:br>
              <a:rPr lang="de-DE" dirty="0"/>
            </a:br>
            <a:r>
              <a:rPr lang="de-DE" dirty="0"/>
              <a:t>fördern das psychische Wohlbefinden.</a:t>
            </a:r>
          </a:p>
          <a:p>
            <a:pPr marL="0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98279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20046"/>
            <a:ext cx="9143999" cy="5145257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an der frischen Luft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14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Die Natur liefert unbegrenzte Sport- und Bewegungsmöglichkeiten </a:t>
            </a:r>
            <a:br>
              <a:rPr lang="de-DE" dirty="0"/>
            </a:br>
            <a:r>
              <a:rPr lang="de-DE" dirty="0"/>
              <a:t>durch Wege, Gewässer, Bäume, Berge, Wind und Schnee.</a:t>
            </a:r>
          </a:p>
        </p:txBody>
      </p:sp>
    </p:spTree>
    <p:extLst>
      <p:ext uri="{BB962C8B-B14F-4D97-AF65-F5344CB8AC3E}">
        <p14:creationId xmlns:p14="http://schemas.microsoft.com/office/powerpoint/2010/main" val="2793724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an der frischen Luft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15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39750" y="1196753"/>
            <a:ext cx="8064500" cy="1080120"/>
          </a:xfrm>
        </p:spPr>
        <p:txBody>
          <a:bodyPr/>
          <a:lstStyle/>
          <a:p>
            <a:pPr marL="0" indent="0">
              <a:buNone/>
            </a:pPr>
            <a:r>
              <a:rPr lang="de-DE" dirty="0"/>
              <a:t>Sie ermöglicht die besonders gesundheitswirksamen Ausdaueraktivitäten, </a:t>
            </a:r>
            <a:br>
              <a:rPr lang="de-DE" dirty="0"/>
            </a:br>
            <a:r>
              <a:rPr lang="de-DE" dirty="0"/>
              <a:t>wie </a:t>
            </a:r>
            <a:r>
              <a:rPr lang="de-DE"/>
              <a:t>zum Beispiel </a:t>
            </a:r>
            <a:r>
              <a:rPr lang="de-DE" dirty="0"/>
              <a:t>Walking, Nordic Walking oder Radfahren,</a:t>
            </a:r>
          </a:p>
        </p:txBody>
      </p:sp>
      <p:pic>
        <p:nvPicPr>
          <p:cNvPr id="7" name="Picture 2" descr="E:\009_08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750" y="1988840"/>
            <a:ext cx="3895722" cy="403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Bilder Chile Bolivien Cam Ulli\IMG_0202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8527" y="1988840"/>
            <a:ext cx="3895723" cy="403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760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11760" y="0"/>
            <a:ext cx="6732240" cy="6165304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an der frischen Luft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16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Die Natur liefert wertvolle „Sportgeräte“, </a:t>
            </a:r>
            <a:br>
              <a:rPr lang="de-DE" dirty="0"/>
            </a:br>
            <a:r>
              <a:rPr lang="de-DE" dirty="0"/>
              <a:t>wie zum Beispiel Baumstämme zum </a:t>
            </a:r>
            <a:br>
              <a:rPr lang="de-DE" dirty="0"/>
            </a:br>
            <a:r>
              <a:rPr lang="de-DE" dirty="0"/>
              <a:t>Balancieren, Bäume zum Klettern, </a:t>
            </a:r>
            <a:br>
              <a:rPr lang="de-DE" dirty="0"/>
            </a:br>
            <a:r>
              <a:rPr lang="de-DE" dirty="0"/>
              <a:t>Steine zum Werfen und </a:t>
            </a:r>
            <a:br>
              <a:rPr lang="de-DE" dirty="0"/>
            </a:br>
            <a:r>
              <a:rPr lang="de-DE" dirty="0"/>
              <a:t>für das Krafttraining.</a:t>
            </a:r>
          </a:p>
        </p:txBody>
      </p:sp>
    </p:spTree>
    <p:extLst>
      <p:ext uri="{BB962C8B-B14F-4D97-AF65-F5344CB8AC3E}">
        <p14:creationId xmlns:p14="http://schemas.microsoft.com/office/powerpoint/2010/main" val="701627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41"/>
          <a:stretch/>
        </p:blipFill>
        <p:spPr>
          <a:xfrm>
            <a:off x="0" y="764704"/>
            <a:ext cx="9144000" cy="54006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an der frischen Luft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17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Sie begünstigt Bewegung in kleinen und großen Gruppen, wodurch </a:t>
            </a:r>
            <a:br>
              <a:rPr lang="de-DE" dirty="0"/>
            </a:br>
            <a:r>
              <a:rPr lang="de-DE" dirty="0"/>
              <a:t>die psycho-soziale Gesundheit besonders einfach gefördert wird.</a:t>
            </a:r>
          </a:p>
        </p:txBody>
      </p:sp>
    </p:spTree>
    <p:extLst>
      <p:ext uri="{BB962C8B-B14F-4D97-AF65-F5344CB8AC3E}">
        <p14:creationId xmlns:p14="http://schemas.microsoft.com/office/powerpoint/2010/main" val="4937318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928"/>
          <a:stretch/>
        </p:blipFill>
        <p:spPr>
          <a:xfrm>
            <a:off x="0" y="-1"/>
            <a:ext cx="9144000" cy="616530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Vorteile der Bewegung an der frischen Luft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18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39750" y="1196753"/>
            <a:ext cx="8064500" cy="1224136"/>
          </a:xfrm>
        </p:spPr>
        <p:txBody>
          <a:bodyPr/>
          <a:lstStyle/>
          <a:p>
            <a:pPr marL="0" indent="0">
              <a:buNone/>
            </a:pPr>
            <a:r>
              <a:rPr lang="de-DE"/>
              <a:t>Sie fördert das Wohlbefinden und die Stimmung.</a:t>
            </a:r>
          </a:p>
        </p:txBody>
      </p:sp>
    </p:spTree>
    <p:extLst>
      <p:ext uri="{BB962C8B-B14F-4D97-AF65-F5344CB8AC3E}">
        <p14:creationId xmlns:p14="http://schemas.microsoft.com/office/powerpoint/2010/main" val="18761233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165304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Beispiele für Aktivitäten in der Natur – Krafttraining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19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40045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608" y="-1"/>
            <a:ext cx="8100392" cy="616530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9750" y="260350"/>
            <a:ext cx="8064500" cy="1944514"/>
          </a:xfrm>
        </p:spPr>
        <p:txBody>
          <a:bodyPr/>
          <a:lstStyle/>
          <a:p>
            <a:r>
              <a:rPr lang="de-DE" dirty="0"/>
              <a:t>Beispiele für Aktivitäten in der Natur – Gleichgewichtstraining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20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49276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Beispiele für Aktivitäten in der Natur – </a:t>
            </a:r>
            <a:r>
              <a:rPr lang="de-DE" dirty="0" err="1"/>
              <a:t>Qigong</a:t>
            </a:r>
            <a:r>
              <a:rPr lang="de-DE" dirty="0"/>
              <a:t>, Tai Chi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21</a:t>
            </a:fld>
            <a:endParaRPr lang="de-DE" dirty="0"/>
          </a:p>
        </p:txBody>
      </p:sp>
      <p:pic>
        <p:nvPicPr>
          <p:cNvPr id="6" name="Bild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13"/>
          <a:stretch/>
        </p:blipFill>
        <p:spPr>
          <a:xfrm>
            <a:off x="0" y="620688"/>
            <a:ext cx="9144000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786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16530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Beispiele für Aktivitäten in der Natur – Yoga, Meditation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22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86266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479"/>
            <a:ext cx="9143999" cy="6094827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Beispiele für Aktivitäten in der Natur – Rückenfitness mit </a:t>
            </a:r>
            <a:r>
              <a:rPr lang="de-DE" dirty="0" err="1"/>
              <a:t>Togu</a:t>
            </a:r>
            <a:r>
              <a:rPr lang="de-DE" dirty="0"/>
              <a:t>-Brasil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23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276825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43738"/>
            <a:ext cx="9143999" cy="5521568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Beispiele für Aktivitäten in der Natur – Rückenfitness mit </a:t>
            </a:r>
            <a:r>
              <a:rPr lang="de-DE" dirty="0" err="1"/>
              <a:t>Flexi</a:t>
            </a:r>
            <a:r>
              <a:rPr lang="de-DE" dirty="0"/>
              <a:t> Bars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24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223649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479"/>
            <a:ext cx="9143998" cy="609482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Beispiele für Aktivitäten in der Natur – Wandern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29415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8525" y="980728"/>
            <a:ext cx="3895725" cy="504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lrich\Pictures\Privat\ProAm\20x30-PAHB2068.jpe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2972" y="980728"/>
            <a:ext cx="3912500" cy="504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Beispiele für Aktivitäten in der Natur – Radfahren und Skilaufen</a:t>
            </a:r>
            <a:br>
              <a:rPr lang="de-DE" dirty="0"/>
            </a:b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242727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Fazit: Rückenfit an der frischen Luft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Ihre Referentin: Maria Musterfrau - ändern Sie diesen Eintrag über „Einfügen/Kopfzeile“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A14F-09D9-264C-A945-AC73BB350756}" type="slidenum">
              <a:rPr lang="de-DE" smtClean="0"/>
              <a:pPr/>
              <a:t>27</a:t>
            </a:fld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Körperliche Bewegung fördert die allgemeine Gesundheit </a:t>
            </a:r>
            <a:br>
              <a:rPr lang="de-DE" dirty="0"/>
            </a:br>
            <a:r>
              <a:rPr lang="de-DE" dirty="0"/>
              <a:t>und die Rückengesundheit.</a:t>
            </a:r>
          </a:p>
          <a:p>
            <a:r>
              <a:rPr lang="de-DE" dirty="0"/>
              <a:t>Der natürliche Lebensraum bietet gute Chancen für regelmäßige </a:t>
            </a:r>
            <a:br>
              <a:rPr lang="de-DE" dirty="0"/>
            </a:br>
            <a:r>
              <a:rPr lang="de-DE" dirty="0"/>
              <a:t>und lebensbegleitende körperliche Aktivitäten.</a:t>
            </a:r>
          </a:p>
          <a:p>
            <a:r>
              <a:rPr lang="de-DE" dirty="0"/>
              <a:t>Die natürlichen Sinnesreize der Natur für Augen, Ohren und die Haut </a:t>
            </a:r>
            <a:br>
              <a:rPr lang="de-DE" dirty="0"/>
            </a:br>
            <a:r>
              <a:rPr lang="de-DE" dirty="0"/>
              <a:t>wirken auf den Menschen positiv.</a:t>
            </a:r>
          </a:p>
          <a:p>
            <a:r>
              <a:rPr lang="de-DE" dirty="0"/>
              <a:t>Die bewusste Wahrnehmung der Natur fördert </a:t>
            </a:r>
            <a:br>
              <a:rPr lang="de-DE" dirty="0"/>
            </a:br>
            <a:r>
              <a:rPr lang="de-DE" dirty="0"/>
              <a:t>das menschliche Wohlbefinden und die Stimmung.</a:t>
            </a:r>
          </a:p>
          <a:p>
            <a:r>
              <a:rPr lang="de-DE" dirty="0"/>
              <a:t>Der Aufenthalt in der Natur entspannt </a:t>
            </a:r>
            <a:br>
              <a:rPr lang="de-DE" dirty="0"/>
            </a:br>
            <a:r>
              <a:rPr lang="de-DE" dirty="0"/>
              <a:t>und hilft psychischen Stress abzubauen.</a:t>
            </a:r>
          </a:p>
          <a:p>
            <a:r>
              <a:rPr lang="de-DE" dirty="0"/>
              <a:t>Das gemeinsame Erleben der Natur in Gruppen </a:t>
            </a:r>
            <a:br>
              <a:rPr lang="de-DE" dirty="0"/>
            </a:br>
            <a:r>
              <a:rPr lang="de-DE" dirty="0"/>
              <a:t>fördert die psychosozialen Ressourcen.</a:t>
            </a:r>
          </a:p>
          <a:p>
            <a:r>
              <a:rPr lang="de-DE" dirty="0"/>
              <a:t>Zur Zeit entwickelt sich ein deutlicher gesellschaftlicher Trend,</a:t>
            </a:r>
            <a:br>
              <a:rPr lang="de-DE" dirty="0"/>
            </a:br>
            <a:r>
              <a:rPr lang="de-DE" dirty="0"/>
              <a:t>die Freizeitaktivitäten in die Natur zu verlegen.</a:t>
            </a:r>
          </a:p>
        </p:txBody>
      </p:sp>
    </p:spTree>
    <p:extLst>
      <p:ext uri="{BB962C8B-B14F-4D97-AF65-F5344CB8AC3E}">
        <p14:creationId xmlns:p14="http://schemas.microsoft.com/office/powerpoint/2010/main" val="3597711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Vielen Dank </a:t>
            </a:r>
            <a:br>
              <a:rPr lang="de-DE" dirty="0"/>
            </a:br>
            <a:r>
              <a:rPr lang="de-DE" dirty="0"/>
              <a:t>für Ihre Aufmerksamkeit</a:t>
            </a:r>
          </a:p>
        </p:txBody>
      </p:sp>
      <p:pic>
        <p:nvPicPr>
          <p:cNvPr id="4" name="Bild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470" y="692620"/>
            <a:ext cx="3209589" cy="11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073646"/>
      </p:ext>
    </p:extLst>
  </p:cSld>
  <p:clrMapOvr>
    <a:masterClrMapping/>
  </p:clrMapOvr>
</p:sld>
</file>

<file path=ppt/theme/theme1.xml><?xml version="1.0" encoding="utf-8"?>
<a:theme xmlns:a="http://schemas.openxmlformats.org/drawingml/2006/main" name="BdR-Praesentationsvorlage-4zu3">
  <a:themeElements>
    <a:clrScheme name="BdR-Farben">
      <a:dk1>
        <a:srgbClr val="000000"/>
      </a:dk1>
      <a:lt1>
        <a:srgbClr val="FFFFFF"/>
      </a:lt1>
      <a:dk2>
        <a:srgbClr val="003366"/>
      </a:dk2>
      <a:lt2>
        <a:srgbClr val="D9E3EB"/>
      </a:lt2>
      <a:accent1>
        <a:srgbClr val="014E9E"/>
      </a:accent1>
      <a:accent2>
        <a:srgbClr val="90979C"/>
      </a:accent2>
      <a:accent3>
        <a:srgbClr val="FF6600"/>
      </a:accent3>
      <a:accent4>
        <a:srgbClr val="009977"/>
      </a:accent4>
      <a:accent5>
        <a:srgbClr val="990033"/>
      </a:accent5>
      <a:accent6>
        <a:srgbClr val="003366"/>
      </a:accent6>
      <a:hlink>
        <a:srgbClr val="014E9E"/>
      </a:hlink>
      <a:folHlink>
        <a:srgbClr val="003366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2015-12-04-BdR-PPT-Vorlage" id="{BD892D23-CF3E-3844-AB02-0D457D1B090A}" vid="{371DC1B3-D128-B440-82FB-91E9095F8ACD}"/>
    </a:ext>
  </a:extLst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2015-12-04-BdR-PPT-Vorlage</Template>
  <TotalTime>0</TotalTime>
  <Words>948</Words>
  <Application>Microsoft Office PowerPoint</Application>
  <PresentationFormat>Bildschirmpräsentation (4:3)</PresentationFormat>
  <Paragraphs>161</Paragraphs>
  <Slides>28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28</vt:i4>
      </vt:variant>
    </vt:vector>
  </HeadingPairs>
  <TitlesOfParts>
    <vt:vector size="31" baseType="lpstr">
      <vt:lpstr>Arial</vt:lpstr>
      <vt:lpstr>Calibri</vt:lpstr>
      <vt:lpstr>BdR-Praesentationsvorlage-4zu3</vt:lpstr>
      <vt:lpstr>Rückenfit an der frischen Luft </vt:lpstr>
      <vt:lpstr>Die Inhalte in der Übersicht:</vt:lpstr>
      <vt:lpstr>Tag der Rückengesundheit am 15.März 2018</vt:lpstr>
      <vt:lpstr>Vorteile der Bewegung für die allgemeine Gesundheit</vt:lpstr>
      <vt:lpstr>Vorteile der Bewegung für die allgemeine Gesundheit </vt:lpstr>
      <vt:lpstr>Vorteile der Bewegung für die allgemeine Gesundheit </vt:lpstr>
      <vt:lpstr>Vorteile der Bewegung für die allgemeine Gesundheit </vt:lpstr>
      <vt:lpstr>Vorteile der Bewegung für die allgemeine Gesundheit </vt:lpstr>
      <vt:lpstr>Vorteile der Bewegung für die Rückengesundheit </vt:lpstr>
      <vt:lpstr>Vorteile der Bewegung für die Rückengesundheit </vt:lpstr>
      <vt:lpstr>Vorteile der Bewegung an der frischen Luft </vt:lpstr>
      <vt:lpstr>Vorteile der Bewegung an der frischen Luft </vt:lpstr>
      <vt:lpstr>Vorteile der Bewegung an der frischen Luft </vt:lpstr>
      <vt:lpstr>Vorteile der Bewegung an der frischen Luft </vt:lpstr>
      <vt:lpstr>Vorteile der Bewegung an der frischen Luft </vt:lpstr>
      <vt:lpstr>Vorteile der Bewegung an der frischen Luft </vt:lpstr>
      <vt:lpstr>Vorteile der Bewegung an der frischen Luft </vt:lpstr>
      <vt:lpstr>Vorteile der Bewegung an der frischen Luft </vt:lpstr>
      <vt:lpstr>Beispiele für Aktivitäten in der Natur – Krafttraining</vt:lpstr>
      <vt:lpstr>Beispiele für Aktivitäten in der Natur – Gleichgewichtstraining</vt:lpstr>
      <vt:lpstr>Beispiele für Aktivitäten in der Natur – Qigong, Tai Chi</vt:lpstr>
      <vt:lpstr>Beispiele für Aktivitäten in der Natur – Yoga, Meditation</vt:lpstr>
      <vt:lpstr>Beispiele für Aktivitäten in der Natur – Rückenfitness mit Togu-Brasil</vt:lpstr>
      <vt:lpstr>Beispiele für Aktivitäten in der Natur – Rückenfitness mit Flexi Bars</vt:lpstr>
      <vt:lpstr>Beispiele für Aktivitäten in der Natur – Wandern</vt:lpstr>
      <vt:lpstr>Beispiele für Aktivitäten in der Natur – Radfahren und Skilaufen </vt:lpstr>
      <vt:lpstr>Fazit: Rückenfit an der frischen Luft</vt:lpstr>
      <vt:lpstr>Vielen Dank  für Ihre Aufmerksamkeit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Ergodynamik® – bringen Sie Ihren Alltag  in Bewegung!</dc:title>
  <dc:creator>Folkert Groeneveld</dc:creator>
  <cp:lastModifiedBy>Meier-Detjen, Kerstin</cp:lastModifiedBy>
  <cp:revision>90</cp:revision>
  <dcterms:created xsi:type="dcterms:W3CDTF">2016-02-21T10:21:16Z</dcterms:created>
  <dcterms:modified xsi:type="dcterms:W3CDTF">2018-01-31T07:07:02Z</dcterms:modified>
</cp:coreProperties>
</file>